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Redmond" userId="7f837285-86c6-404e-918e-fa1cd65fee05" providerId="ADAL" clId="{AC1B461C-F1E6-436F-9B0D-506797857BDD}"/>
  </pc:docChgLst>
  <pc:docChgLst>
    <pc:chgData name="Laura Redmond" userId="7f837285-86c6-404e-918e-fa1cd65fee05" providerId="ADAL" clId="{B9A367CF-C8E6-46BD-A2E0-8F87908BB2D1}"/>
  </pc:docChgLst>
  <pc:docChgLst>
    <pc:chgData name="Laura Redmond" userId="7f837285-86c6-404e-918e-fa1cd65fee05" providerId="ADAL" clId="{B89E6638-84C1-457C-9520-7709CBC50A28}"/>
  </pc:docChgLst>
  <pc:docChgLst>
    <pc:chgData name="Laura Redmond" userId="7f837285-86c6-404e-918e-fa1cd65fee05" providerId="ADAL" clId="{7C43085F-77CF-46AD-83E7-FF69EAC9CF00}"/>
    <pc:docChg chg="modSld">
      <pc:chgData name="Laura Redmond" userId="7f837285-86c6-404e-918e-fa1cd65fee05" providerId="ADAL" clId="{7C43085F-77CF-46AD-83E7-FF69EAC9CF00}" dt="2024-12-23T08:33:28.475" v="70" actId="20577"/>
      <pc:docMkLst>
        <pc:docMk/>
      </pc:docMkLst>
      <pc:sldChg chg="modSp">
        <pc:chgData name="Laura Redmond" userId="7f837285-86c6-404e-918e-fa1cd65fee05" providerId="ADAL" clId="{7C43085F-77CF-46AD-83E7-FF69EAC9CF00}" dt="2024-12-23T08:33:28.475" v="70" actId="20577"/>
        <pc:sldMkLst>
          <pc:docMk/>
          <pc:sldMk cId="3387372253" sldId="257"/>
        </pc:sldMkLst>
        <pc:spChg chg="mod">
          <ac:chgData name="Laura Redmond" userId="7f837285-86c6-404e-918e-fa1cd65fee05" providerId="ADAL" clId="{7C43085F-77CF-46AD-83E7-FF69EAC9CF00}" dt="2024-12-23T08:32:49.182" v="23" actId="20577"/>
          <ac:spMkLst>
            <pc:docMk/>
            <pc:sldMk cId="3387372253" sldId="257"/>
            <ac:spMk id="4" creationId="{4819B966-4DF1-4051-9104-C7E4778A5669}"/>
          </ac:spMkLst>
        </pc:spChg>
        <pc:spChg chg="mod">
          <ac:chgData name="Laura Redmond" userId="7f837285-86c6-404e-918e-fa1cd65fee05" providerId="ADAL" clId="{7C43085F-77CF-46AD-83E7-FF69EAC9CF00}" dt="2024-12-23T08:33:28.475" v="70" actId="20577"/>
          <ac:spMkLst>
            <pc:docMk/>
            <pc:sldMk cId="3387372253" sldId="257"/>
            <ac:spMk id="7" creationId="{36AF7BE6-477F-4494-A12B-E7429AE07D51}"/>
          </ac:spMkLst>
        </pc:spChg>
      </pc:sldChg>
    </pc:docChg>
  </pc:docChgLst>
  <pc:docChgLst>
    <pc:chgData name="Laura Redmond" userId="7f837285-86c6-404e-918e-fa1cd65fee05" providerId="ADAL" clId="{3841FC9E-9682-4C98-96A5-ED82F4C238FE}"/>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0354B-FDD6-4DB6-956F-5A7AA710C9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182AE9-D32F-41C8-95C6-E38B4F29E8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2E6560-7D13-4696-A741-213CC8EC2762}"/>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AE0BCAD7-C3FA-40B0-87FB-EC9989EEA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597B93-2811-4B10-BABA-3737544E4BE3}"/>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104052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94DD-6F7F-42C7-BB28-C657FF17281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1EE0C22-3678-4892-9C6D-DB6FF7F16F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545D2D-AAF3-4D5C-9509-21E92E244A7F}"/>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46E58CBD-0D19-49A7-8EF3-B28871BD9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DF9B5-587F-4E7B-B2EE-B80F271ABA93}"/>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28336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0830A0-F141-48B0-8D7A-C3FF702AE5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2C5162-098E-4051-86CF-E6DCEE8799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739C51-F2CB-41A6-8733-607040709515}"/>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0E35382C-1773-412F-8EEE-4823953F10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42B5F0-5471-4FC9-877A-3F78B26F2EC8}"/>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126144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9219-FE5C-4A19-835D-B3D491546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1BE365-C9CC-4271-AA91-870885EC678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290034-2D9D-4D46-B243-2635FEBC8502}"/>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2381E452-F19C-4A9A-9BE3-FCFAEC0BCB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9B4C4-453A-45F6-AF55-071D98A56A5E}"/>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125346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07C5-0090-4BE0-AA2F-B5FED220C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24E57B-18D0-46CA-9EDB-99B38ECCE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091DD9-39E3-4A8B-86F2-4AB661CC7D15}"/>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43C4F77F-27EA-4B35-8C0B-159930A8D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30637-B000-4967-8222-1F7CA05F98E5}"/>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497038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C6722-E5E8-4ED1-8CF0-0D925B2682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54AB94-9EE7-4730-80F5-8B868577ADE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FA9DA44-2A41-4EAB-8395-2BFD2A3F5B3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48AD5B-3621-46EE-AC86-2304518FEC13}"/>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6" name="Footer Placeholder 5">
            <a:extLst>
              <a:ext uri="{FF2B5EF4-FFF2-40B4-BE49-F238E27FC236}">
                <a16:creationId xmlns:a16="http://schemas.microsoft.com/office/drawing/2014/main" id="{E8B36963-F586-4690-A749-947C7B471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DA9296-B0E7-4517-8945-FEEF363C2D1B}"/>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3191936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C5402-B964-4B13-8818-525D499F368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DBF346-6655-4C08-B551-4790BE382F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C597D1-782E-495B-B720-F39D4EDB9A2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D296D2-2D98-4DCF-8D2D-E8AE342B3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748AC6-9F45-4F12-833F-74ED947940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8BECFA-F34B-44CA-8EB7-A1F212BFAC94}"/>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8" name="Footer Placeholder 7">
            <a:extLst>
              <a:ext uri="{FF2B5EF4-FFF2-40B4-BE49-F238E27FC236}">
                <a16:creationId xmlns:a16="http://schemas.microsoft.com/office/drawing/2014/main" id="{0CCB926C-0E15-415E-9162-7D97373477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CE8CE3-E6F9-4ED6-B2AA-3828FDD3073A}"/>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233980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C7D3C-FC77-4F3D-8FEC-08EE17A648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96686C-EA40-4CDA-9EC7-D5C47B6DA127}"/>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4" name="Footer Placeholder 3">
            <a:extLst>
              <a:ext uri="{FF2B5EF4-FFF2-40B4-BE49-F238E27FC236}">
                <a16:creationId xmlns:a16="http://schemas.microsoft.com/office/drawing/2014/main" id="{CBC6F97E-B40B-49DE-8291-0FD75F1691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0A113F-AC11-42E8-93CC-B916D428B74C}"/>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261340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76FDD-3458-4D45-9916-DC21E6B24B3B}"/>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3" name="Footer Placeholder 2">
            <a:extLst>
              <a:ext uri="{FF2B5EF4-FFF2-40B4-BE49-F238E27FC236}">
                <a16:creationId xmlns:a16="http://schemas.microsoft.com/office/drawing/2014/main" id="{F75564F6-371D-41C1-9D82-F7ED4DFC28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9B554B-14E2-41C8-9764-0422E43A6A9A}"/>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322773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9BC1-0BAE-466B-90E6-E437055A5C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9BB050A-3D59-4350-A166-C8F0E9DD14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895C579-2764-47F6-B8C0-A7B7788C9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F36430-07D5-494C-B939-EE13842B546E}"/>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6" name="Footer Placeholder 5">
            <a:extLst>
              <a:ext uri="{FF2B5EF4-FFF2-40B4-BE49-F238E27FC236}">
                <a16:creationId xmlns:a16="http://schemas.microsoft.com/office/drawing/2014/main" id="{721A1D9A-FB66-4740-B09D-5A7B29936D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74F49D-2645-48C1-A441-0FD52CB99925}"/>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3361404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9789-CB99-43BE-943C-1EF5CA18B0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5E30163-2758-4D1E-A377-0ED856D0F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D4865D5-E71E-4F3C-958D-D5B0F02A7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E03EEA-CE51-4BCE-8D21-9D22C0A570B8}"/>
              </a:ext>
            </a:extLst>
          </p:cNvPr>
          <p:cNvSpPr>
            <a:spLocks noGrp="1"/>
          </p:cNvSpPr>
          <p:nvPr>
            <p:ph type="dt" sz="half" idx="10"/>
          </p:nvPr>
        </p:nvSpPr>
        <p:spPr/>
        <p:txBody>
          <a:bodyPr/>
          <a:lstStyle/>
          <a:p>
            <a:fld id="{71596258-2115-4AA1-BB9F-E5E5D5B9F677}" type="datetimeFigureOut">
              <a:rPr lang="en-GB" smtClean="0"/>
              <a:t>23/12/2024</a:t>
            </a:fld>
            <a:endParaRPr lang="en-GB"/>
          </a:p>
        </p:txBody>
      </p:sp>
      <p:sp>
        <p:nvSpPr>
          <p:cNvPr id="6" name="Footer Placeholder 5">
            <a:extLst>
              <a:ext uri="{FF2B5EF4-FFF2-40B4-BE49-F238E27FC236}">
                <a16:creationId xmlns:a16="http://schemas.microsoft.com/office/drawing/2014/main" id="{F334F38E-C39A-4568-BA82-765F1C5086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09D85F-8B85-436C-A86C-74E971DDD01D}"/>
              </a:ext>
            </a:extLst>
          </p:cNvPr>
          <p:cNvSpPr>
            <a:spLocks noGrp="1"/>
          </p:cNvSpPr>
          <p:nvPr>
            <p:ph type="sldNum" sz="quarter" idx="12"/>
          </p:nvPr>
        </p:nvSpPr>
        <p:spPr/>
        <p:txBody>
          <a:bodyPr/>
          <a:lstStyle/>
          <a:p>
            <a:fld id="{C1988C63-0B78-4920-9F80-FA89D5FF741C}" type="slidenum">
              <a:rPr lang="en-GB" smtClean="0"/>
              <a:t>‹#›</a:t>
            </a:fld>
            <a:endParaRPr lang="en-GB"/>
          </a:p>
        </p:txBody>
      </p:sp>
    </p:spTree>
    <p:extLst>
      <p:ext uri="{BB962C8B-B14F-4D97-AF65-F5344CB8AC3E}">
        <p14:creationId xmlns:p14="http://schemas.microsoft.com/office/powerpoint/2010/main" val="1524418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50BC60-AD87-4D26-B5E0-B66396163A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FF6CDD-539D-4A29-91ED-0319E9C10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8C8F8-F665-46AB-8511-744DE2732E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96258-2115-4AA1-BB9F-E5E5D5B9F677}" type="datetimeFigureOut">
              <a:rPr lang="en-GB" smtClean="0"/>
              <a:t>23/12/2024</a:t>
            </a:fld>
            <a:endParaRPr lang="en-GB"/>
          </a:p>
        </p:txBody>
      </p:sp>
      <p:sp>
        <p:nvSpPr>
          <p:cNvPr id="5" name="Footer Placeholder 4">
            <a:extLst>
              <a:ext uri="{FF2B5EF4-FFF2-40B4-BE49-F238E27FC236}">
                <a16:creationId xmlns:a16="http://schemas.microsoft.com/office/drawing/2014/main" id="{BF6CF82D-D284-4E6A-8AB7-91F278202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7B600E-0B5A-459B-B5FB-D9545FBD6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988C63-0B78-4920-9F80-FA89D5FF741C}" type="slidenum">
              <a:rPr lang="en-GB" smtClean="0"/>
              <a:t>‹#›</a:t>
            </a:fld>
            <a:endParaRPr lang="en-GB"/>
          </a:p>
        </p:txBody>
      </p:sp>
    </p:spTree>
    <p:extLst>
      <p:ext uri="{BB962C8B-B14F-4D97-AF65-F5344CB8AC3E}">
        <p14:creationId xmlns:p14="http://schemas.microsoft.com/office/powerpoint/2010/main" val="3670682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30B29A-83FE-4B64-BE5D-C0432433700C}"/>
              </a:ext>
            </a:extLst>
          </p:cNvPr>
          <p:cNvSpPr txBox="1"/>
          <p:nvPr/>
        </p:nvSpPr>
        <p:spPr>
          <a:xfrm>
            <a:off x="207652" y="115828"/>
            <a:ext cx="3375310" cy="6524863"/>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Personal, Social, Emotional Development</a:t>
            </a:r>
          </a:p>
          <a:p>
            <a:endParaRPr lang="en-GB" b="1" u="sng" dirty="0">
              <a:solidFill>
                <a:srgbClr val="FF0000"/>
              </a:solidFill>
            </a:endParaRPr>
          </a:p>
          <a:p>
            <a:r>
              <a:rPr lang="en-GB" sz="1400" dirty="0">
                <a:latin typeface="Comic Sans MS" panose="030F0702030302020204" pitchFamily="66" charset="0"/>
              </a:rPr>
              <a:t>In our circle time, once a week, we will use SCARF (safety, caring, achievement, resilience and friendship) as part of a  whole school approach to health and well-being.</a:t>
            </a:r>
          </a:p>
          <a:p>
            <a:endParaRPr lang="en-GB" sz="1400" dirty="0">
              <a:latin typeface="Comic Sans MS" panose="030F0702030302020204" pitchFamily="66" charset="0"/>
            </a:endParaRPr>
          </a:p>
          <a:p>
            <a:r>
              <a:rPr lang="en-GB" sz="1400" dirty="0">
                <a:latin typeface="Comic Sans MS" panose="030F0702030302020204" pitchFamily="66" charset="0"/>
              </a:rPr>
              <a:t>We will be working on;</a:t>
            </a:r>
          </a:p>
          <a:p>
            <a:endParaRPr lang="en-GB" sz="1400" dirty="0">
              <a:latin typeface="Comic Sans MS" panose="030F0702030302020204" pitchFamily="66" charset="0"/>
            </a:endParaRPr>
          </a:p>
          <a:p>
            <a:pPr marL="285750" indent="-285750">
              <a:buFont typeface="Arial" panose="020B0604020202020204" pitchFamily="34" charset="0"/>
              <a:buChar char="•"/>
            </a:pPr>
            <a:r>
              <a:rPr lang="en-GB" sz="1400" dirty="0">
                <a:latin typeface="Comic Sans MS" panose="030F0702030302020204" pitchFamily="66" charset="0"/>
              </a:rPr>
              <a:t>Talk about how to keep their bodies healthy and safe.</a:t>
            </a:r>
          </a:p>
          <a:p>
            <a:pPr marL="285750" indent="-285750">
              <a:buFont typeface="Arial" panose="020B0604020202020204" pitchFamily="34" charset="0"/>
              <a:buChar char="•"/>
            </a:pPr>
            <a:r>
              <a:rPr lang="en-GB" sz="1400" dirty="0">
                <a:latin typeface="Comic Sans MS" panose="030F0702030302020204" pitchFamily="66" charset="0"/>
              </a:rPr>
              <a:t>Name ways to stay safe around medicines.</a:t>
            </a:r>
          </a:p>
          <a:p>
            <a:pPr marL="285750" indent="-285750">
              <a:buFont typeface="Arial" panose="020B0604020202020204" pitchFamily="34" charset="0"/>
              <a:buChar char="•"/>
            </a:pPr>
            <a:r>
              <a:rPr lang="en-GB" sz="1400" dirty="0">
                <a:latin typeface="Comic Sans MS" panose="030F0702030302020204" pitchFamily="66" charset="0"/>
              </a:rPr>
              <a:t>Know how to stay safe in their home, classroom and outside.</a:t>
            </a:r>
          </a:p>
          <a:p>
            <a:pPr marL="285750" indent="-285750">
              <a:buFont typeface="Arial" panose="020B0604020202020204" pitchFamily="34" charset="0"/>
              <a:buChar char="•"/>
            </a:pPr>
            <a:r>
              <a:rPr lang="en-GB" sz="1400" dirty="0">
                <a:latin typeface="Comic Sans MS" panose="030F0702030302020204" pitchFamily="66" charset="0"/>
              </a:rPr>
              <a:t>Know age-appropriate ways to stay safe online.</a:t>
            </a:r>
          </a:p>
          <a:p>
            <a:pPr marL="285750" indent="-285750">
              <a:buFont typeface="Arial" panose="020B0604020202020204" pitchFamily="34" charset="0"/>
              <a:buChar char="•"/>
            </a:pPr>
            <a:r>
              <a:rPr lang="en-GB" sz="1400" dirty="0">
                <a:latin typeface="Comic Sans MS" panose="030F0702030302020204" pitchFamily="66" charset="0"/>
              </a:rPr>
              <a:t>Name adults in their lives and those in their community who keep them safe.</a:t>
            </a:r>
          </a:p>
          <a:p>
            <a:br>
              <a:rPr lang="en-GB" sz="1400" dirty="0">
                <a:latin typeface="Comic Sans MS" panose="030F0702030302020204" pitchFamily="66" charset="0"/>
              </a:rPr>
            </a:br>
            <a:endParaRPr lang="en-GB" sz="1400" dirty="0">
              <a:latin typeface="Comic Sans MS" panose="030F0702030302020204" pitchFamily="66" charset="0"/>
            </a:endParaRPr>
          </a:p>
          <a:p>
            <a:r>
              <a:rPr lang="en-GB" sz="1400" dirty="0">
                <a:latin typeface="Comic Sans MS" panose="030F0702030302020204" pitchFamily="66" charset="0"/>
              </a:rPr>
              <a:t>As well as explicitly teaching this area of learning we will also respond to spontaneous events within the classroom and use these as a teaching point and opportunity to model. </a:t>
            </a:r>
          </a:p>
        </p:txBody>
      </p:sp>
      <p:sp>
        <p:nvSpPr>
          <p:cNvPr id="8" name="TextBox 7">
            <a:extLst>
              <a:ext uri="{FF2B5EF4-FFF2-40B4-BE49-F238E27FC236}">
                <a16:creationId xmlns:a16="http://schemas.microsoft.com/office/drawing/2014/main" id="{D09E5E2C-0B04-4A5F-974D-29BEA2733154}"/>
              </a:ext>
            </a:extLst>
          </p:cNvPr>
          <p:cNvSpPr txBox="1"/>
          <p:nvPr/>
        </p:nvSpPr>
        <p:spPr>
          <a:xfrm>
            <a:off x="7829266" y="302925"/>
            <a:ext cx="4155082" cy="4308872"/>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Physical Development</a:t>
            </a:r>
          </a:p>
          <a:p>
            <a:endParaRPr lang="en-GB" b="1" u="sng" dirty="0">
              <a:solidFill>
                <a:srgbClr val="FF0000"/>
              </a:solidFill>
            </a:endParaRPr>
          </a:p>
          <a:p>
            <a:pPr algn="ctr"/>
            <a:r>
              <a:rPr lang="en-GB" sz="1700" dirty="0">
                <a:latin typeface="Comic Sans MS" panose="030F0702030302020204" pitchFamily="66" charset="0"/>
              </a:rPr>
              <a:t>We follow our specific school scheme and will be focussing on our first PE theme, ‘Dance’ – specifically moving forwards, backward and sideways, demonstrating two-dimensional shapes and some partner work. We will also be working on our listening and attention skills following instructions.</a:t>
            </a:r>
          </a:p>
          <a:p>
            <a:pPr algn="ctr"/>
            <a:endParaRPr lang="en-GB" sz="1700" dirty="0">
              <a:latin typeface="Comic Sans MS" panose="030F0702030302020204" pitchFamily="66" charset="0"/>
            </a:endParaRPr>
          </a:p>
          <a:p>
            <a:pPr algn="ctr"/>
            <a:r>
              <a:rPr lang="en-GB" sz="1700" dirty="0">
                <a:latin typeface="Comic Sans MS" panose="030F0702030302020204" pitchFamily="66" charset="0"/>
              </a:rPr>
              <a:t>We will continue to strengthen our fine motor skills by using a wide range of equipment to make refined shapes, and continue to focus on our daily handwriting sessions this half term!</a:t>
            </a:r>
          </a:p>
        </p:txBody>
      </p:sp>
      <p:sp>
        <p:nvSpPr>
          <p:cNvPr id="9" name="TextBox 8">
            <a:extLst>
              <a:ext uri="{FF2B5EF4-FFF2-40B4-BE49-F238E27FC236}">
                <a16:creationId xmlns:a16="http://schemas.microsoft.com/office/drawing/2014/main" id="{D259EE04-DB57-4132-B3A6-B11E916EA73E}"/>
              </a:ext>
            </a:extLst>
          </p:cNvPr>
          <p:cNvSpPr txBox="1"/>
          <p:nvPr/>
        </p:nvSpPr>
        <p:spPr>
          <a:xfrm>
            <a:off x="3919264" y="4800846"/>
            <a:ext cx="6503542" cy="1908215"/>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Communication and Language</a:t>
            </a:r>
          </a:p>
          <a:p>
            <a:endParaRPr lang="en-GB" b="1" u="sng" dirty="0">
              <a:solidFill>
                <a:srgbClr val="FF0000"/>
              </a:solidFill>
            </a:endParaRPr>
          </a:p>
          <a:p>
            <a:pPr algn="ctr"/>
            <a:r>
              <a:rPr lang="en-GB" sz="1600" dirty="0">
                <a:latin typeface="Comic Sans MS" panose="030F0702030302020204" pitchFamily="66" charset="0"/>
              </a:rPr>
              <a:t>We will be having planned opportunities for speaking and listening during circle times and through our ‘What did Bertie do?’ bag. The children will have the opportunity to take Bertie home for the weekend throughout the year! </a:t>
            </a:r>
          </a:p>
          <a:p>
            <a:pPr algn="ctr"/>
            <a:endParaRPr lang="en-GB" b="1" u="sng" dirty="0">
              <a:solidFill>
                <a:srgbClr val="FF0000"/>
              </a:solidFill>
            </a:endParaRPr>
          </a:p>
        </p:txBody>
      </p:sp>
      <p:pic>
        <p:nvPicPr>
          <p:cNvPr id="10" name="Picture 9">
            <a:extLst>
              <a:ext uri="{FF2B5EF4-FFF2-40B4-BE49-F238E27FC236}">
                <a16:creationId xmlns:a16="http://schemas.microsoft.com/office/drawing/2014/main" id="{18734BAC-12C0-4EC1-814D-D733F02138B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16346">
            <a:off x="10586848" y="5253924"/>
            <a:ext cx="1360282" cy="1049986"/>
          </a:xfrm>
          <a:prstGeom prst="rect">
            <a:avLst/>
          </a:prstGeom>
          <a:noFill/>
        </p:spPr>
      </p:pic>
      <p:pic>
        <p:nvPicPr>
          <p:cNvPr id="16" name="Picture 15">
            <a:extLst>
              <a:ext uri="{FF2B5EF4-FFF2-40B4-BE49-F238E27FC236}">
                <a16:creationId xmlns:a16="http://schemas.microsoft.com/office/drawing/2014/main" id="{E82FB314-102F-447F-8FFE-C872E73DF846}"/>
              </a:ext>
            </a:extLst>
          </p:cNvPr>
          <p:cNvPicPr>
            <a:picLocks noChangeAspect="1"/>
          </p:cNvPicPr>
          <p:nvPr/>
        </p:nvPicPr>
        <p:blipFill>
          <a:blip r:embed="rId4"/>
          <a:stretch>
            <a:fillRect/>
          </a:stretch>
        </p:blipFill>
        <p:spPr>
          <a:xfrm>
            <a:off x="11319592" y="115828"/>
            <a:ext cx="664756" cy="621636"/>
          </a:xfrm>
          <a:prstGeom prst="rect">
            <a:avLst/>
          </a:prstGeom>
        </p:spPr>
      </p:pic>
      <p:pic>
        <p:nvPicPr>
          <p:cNvPr id="1026" name="Picture 2" descr="Once Upon a Time Storytellers | Cairo">
            <a:extLst>
              <a:ext uri="{FF2B5EF4-FFF2-40B4-BE49-F238E27FC236}">
                <a16:creationId xmlns:a16="http://schemas.microsoft.com/office/drawing/2014/main" id="{64223328-DB62-467D-B8F6-CC07640F50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9264" y="611750"/>
            <a:ext cx="3626276" cy="362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27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19B966-4DF1-4051-9104-C7E4778A5669}"/>
              </a:ext>
            </a:extLst>
          </p:cNvPr>
          <p:cNvSpPr txBox="1"/>
          <p:nvPr/>
        </p:nvSpPr>
        <p:spPr>
          <a:xfrm>
            <a:off x="134247" y="82611"/>
            <a:ext cx="2920144" cy="6401753"/>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Literacy</a:t>
            </a:r>
          </a:p>
          <a:p>
            <a:endParaRPr lang="en-GB" sz="2400" b="1" u="sng" dirty="0">
              <a:solidFill>
                <a:srgbClr val="FF0000"/>
              </a:solidFill>
              <a:latin typeface="Comic Sans MS" panose="030F0702030302020204" pitchFamily="66" charset="0"/>
            </a:endParaRPr>
          </a:p>
          <a:p>
            <a:r>
              <a:rPr lang="en-GB" sz="1600" b="1" dirty="0">
                <a:latin typeface="Comic Sans MS" panose="030F0702030302020204" pitchFamily="66" charset="0"/>
              </a:rPr>
              <a:t>Talk For Writing (T4W) key text:</a:t>
            </a:r>
            <a:br>
              <a:rPr lang="en-GB" sz="1600" b="1" dirty="0">
                <a:latin typeface="Comic Sans MS" panose="030F0702030302020204" pitchFamily="66" charset="0"/>
              </a:rPr>
            </a:br>
            <a:br>
              <a:rPr lang="en-GB" sz="1600" b="1" dirty="0">
                <a:latin typeface="Comic Sans MS" panose="030F0702030302020204" pitchFamily="66" charset="0"/>
              </a:rPr>
            </a:br>
            <a:r>
              <a:rPr lang="en-GB" sz="1600" b="1" dirty="0">
                <a:latin typeface="Comic Sans MS" panose="030F0702030302020204" pitchFamily="66" charset="0"/>
              </a:rPr>
              <a:t>The Little Red Hen</a:t>
            </a:r>
            <a:br>
              <a:rPr lang="en-GB" sz="1600" b="1" dirty="0">
                <a:latin typeface="Comic Sans MS" panose="030F0702030302020204" pitchFamily="66" charset="0"/>
              </a:rPr>
            </a:br>
            <a:endParaRPr lang="en-GB" sz="1600" b="1" dirty="0">
              <a:latin typeface="Comic Sans MS" panose="030F0702030302020204" pitchFamily="66" charset="0"/>
            </a:endParaRPr>
          </a:p>
          <a:p>
            <a:endParaRPr lang="en-GB" dirty="0"/>
          </a:p>
          <a:p>
            <a:pPr marL="285750" indent="-285750">
              <a:buFontTx/>
              <a:buChar char="-"/>
            </a:pPr>
            <a:r>
              <a:rPr lang="en-GB" sz="1500" dirty="0">
                <a:latin typeface="Comic Sans MS" panose="030F0702030302020204" pitchFamily="66" charset="0"/>
              </a:rPr>
              <a:t>We will put our story map up on the wall so the we can access retelling it at any point throughout the day. </a:t>
            </a:r>
            <a:br>
              <a:rPr lang="en-GB" sz="1500" dirty="0">
                <a:latin typeface="Comic Sans MS" panose="030F0702030302020204" pitchFamily="66" charset="0"/>
              </a:rPr>
            </a:br>
            <a:endParaRPr lang="en-GB" sz="1500" dirty="0">
              <a:latin typeface="Comic Sans MS" panose="030F0702030302020204" pitchFamily="66" charset="0"/>
            </a:endParaRPr>
          </a:p>
          <a:p>
            <a:pPr marL="285750" indent="-285750">
              <a:buFontTx/>
              <a:buChar char="-"/>
            </a:pPr>
            <a:r>
              <a:rPr lang="en-GB" sz="1500" dirty="0">
                <a:latin typeface="Comic Sans MS" panose="030F0702030302020204" pitchFamily="66" charset="0"/>
              </a:rPr>
              <a:t>We will be discussing the stories mains points, such as the characters, setting, the problem and the solution.</a:t>
            </a:r>
          </a:p>
          <a:p>
            <a:endParaRPr lang="en-GB" sz="1500" dirty="0">
              <a:latin typeface="Comic Sans MS" panose="030F0702030302020204" pitchFamily="66" charset="0"/>
            </a:endParaRPr>
          </a:p>
          <a:p>
            <a:r>
              <a:rPr lang="en-GB" sz="1500" dirty="0">
                <a:latin typeface="Comic Sans MS" panose="030F0702030302020204" pitchFamily="66" charset="0"/>
              </a:rPr>
              <a:t>We will have lots of opportunities for writing and mark making. We will be focussing on being able to write CVC words and </a:t>
            </a:r>
            <a:br>
              <a:rPr lang="en-GB" sz="1500" dirty="0">
                <a:latin typeface="Comic Sans MS" panose="030F0702030302020204" pitchFamily="66" charset="0"/>
              </a:rPr>
            </a:br>
            <a:r>
              <a:rPr lang="en-GB" sz="1500" dirty="0">
                <a:latin typeface="Comic Sans MS" panose="030F0702030302020204" pitchFamily="66" charset="0"/>
              </a:rPr>
              <a:t>simple captions.</a:t>
            </a:r>
          </a:p>
        </p:txBody>
      </p:sp>
      <p:sp>
        <p:nvSpPr>
          <p:cNvPr id="6" name="TextBox 5">
            <a:extLst>
              <a:ext uri="{FF2B5EF4-FFF2-40B4-BE49-F238E27FC236}">
                <a16:creationId xmlns:a16="http://schemas.microsoft.com/office/drawing/2014/main" id="{992135F1-B060-4B04-9495-8D36E10ED63C}"/>
              </a:ext>
            </a:extLst>
          </p:cNvPr>
          <p:cNvSpPr txBox="1"/>
          <p:nvPr/>
        </p:nvSpPr>
        <p:spPr>
          <a:xfrm>
            <a:off x="5414481" y="205483"/>
            <a:ext cx="6277511" cy="2585323"/>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Maths</a:t>
            </a:r>
            <a:br>
              <a:rPr lang="en-GB" b="1" u="sng" dirty="0">
                <a:solidFill>
                  <a:srgbClr val="00B050"/>
                </a:solidFill>
                <a:latin typeface="Comic Sans MS" panose="030F0702030302020204" pitchFamily="66" charset="0"/>
              </a:rPr>
            </a:br>
            <a:endParaRPr lang="en-GB" b="1" u="sng" dirty="0">
              <a:solidFill>
                <a:srgbClr val="FF0000"/>
              </a:solidFill>
            </a:endParaRPr>
          </a:p>
          <a:p>
            <a:r>
              <a:rPr lang="en-GB" sz="1400" dirty="0">
                <a:latin typeface="Comic Sans MS" panose="030F0702030302020204" pitchFamily="66" charset="0"/>
              </a:rPr>
              <a:t>We will follow our  maths scheme in F2 by following White Rose. This half term we will be focussing on; </a:t>
            </a:r>
          </a:p>
          <a:p>
            <a:pPr marL="285750" indent="-285750">
              <a:buFontTx/>
              <a:buChar char="-"/>
            </a:pPr>
            <a:r>
              <a:rPr lang="en-GB" sz="1400" dirty="0">
                <a:latin typeface="Comic Sans MS" panose="030F0702030302020204" pitchFamily="66" charset="0"/>
              </a:rPr>
              <a:t>Recognising numerals 0-5 and subitising and representing these numerals</a:t>
            </a:r>
          </a:p>
          <a:p>
            <a:pPr marL="285750" indent="-285750">
              <a:buFontTx/>
              <a:buChar char="-"/>
            </a:pPr>
            <a:r>
              <a:rPr lang="en-GB" sz="1400" dirty="0">
                <a:latin typeface="Comic Sans MS" panose="030F0702030302020204" pitchFamily="66" charset="0"/>
              </a:rPr>
              <a:t>One more/less.</a:t>
            </a:r>
          </a:p>
          <a:p>
            <a:pPr marL="285750" indent="-285750">
              <a:buFontTx/>
              <a:buChar char="-"/>
            </a:pPr>
            <a:r>
              <a:rPr lang="en-GB" sz="1400" dirty="0">
                <a:latin typeface="Comic Sans MS" panose="030F0702030302020204" pitchFamily="66" charset="0"/>
              </a:rPr>
              <a:t>Exploring and comparing capacity</a:t>
            </a:r>
          </a:p>
          <a:p>
            <a:pPr marL="285750" indent="-285750">
              <a:buFontTx/>
              <a:buChar char="-"/>
            </a:pPr>
            <a:r>
              <a:rPr lang="en-GB" sz="1400" dirty="0">
                <a:latin typeface="Comic Sans MS" panose="030F0702030302020204" pitchFamily="66" charset="0"/>
              </a:rPr>
              <a:t>Representing 6/7/8 and matching quantities.</a:t>
            </a:r>
          </a:p>
          <a:p>
            <a:pPr marL="285750" indent="-285750">
              <a:buFontTx/>
              <a:buChar char="-"/>
            </a:pPr>
            <a:r>
              <a:rPr lang="en-GB" sz="1400" dirty="0">
                <a:latin typeface="Comic Sans MS" panose="030F0702030302020204" pitchFamily="66" charset="0"/>
              </a:rPr>
              <a:t>Odd and Even</a:t>
            </a:r>
          </a:p>
          <a:p>
            <a:pPr marL="285750" indent="-285750">
              <a:buFontTx/>
              <a:buChar char="-"/>
            </a:pPr>
            <a:r>
              <a:rPr lang="en-GB" sz="1400" dirty="0">
                <a:latin typeface="Comic Sans MS" panose="030F0702030302020204" pitchFamily="66" charset="0"/>
              </a:rPr>
              <a:t>Doubling</a:t>
            </a:r>
          </a:p>
        </p:txBody>
      </p:sp>
      <p:sp>
        <p:nvSpPr>
          <p:cNvPr id="7" name="TextBox 6">
            <a:extLst>
              <a:ext uri="{FF2B5EF4-FFF2-40B4-BE49-F238E27FC236}">
                <a16:creationId xmlns:a16="http://schemas.microsoft.com/office/drawing/2014/main" id="{36AF7BE6-477F-4494-A12B-E7429AE07D51}"/>
              </a:ext>
            </a:extLst>
          </p:cNvPr>
          <p:cNvSpPr txBox="1"/>
          <p:nvPr/>
        </p:nvSpPr>
        <p:spPr>
          <a:xfrm>
            <a:off x="3291840" y="2959198"/>
            <a:ext cx="3910344" cy="3662541"/>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Understanding the World</a:t>
            </a:r>
          </a:p>
          <a:p>
            <a:pPr algn="ctr"/>
            <a:br>
              <a:rPr lang="en-GB" b="1" u="sng" dirty="0">
                <a:solidFill>
                  <a:srgbClr val="FF0000"/>
                </a:solidFill>
              </a:rPr>
            </a:br>
            <a:r>
              <a:rPr lang="en-GB" sz="1400" dirty="0">
                <a:latin typeface="Comic Sans MS" panose="030F0702030302020204" pitchFamily="66" charset="0"/>
              </a:rPr>
              <a:t>We have an exciting class calendar that we will be adding different events, weather and key dates on.  This will help the children talk about the past and future and also see seasonal changes clearly too!</a:t>
            </a:r>
          </a:p>
          <a:p>
            <a:endParaRPr lang="en-GB" sz="1400" dirty="0">
              <a:latin typeface="Comic Sans MS" panose="030F0702030302020204" pitchFamily="66" charset="0"/>
            </a:endParaRPr>
          </a:p>
          <a:p>
            <a:pPr algn="ctr"/>
            <a:endParaRPr lang="en-GB" sz="1400" dirty="0">
              <a:latin typeface="Comic Sans MS" panose="030F0702030302020204" pitchFamily="66" charset="0"/>
            </a:endParaRPr>
          </a:p>
          <a:p>
            <a:pPr algn="r"/>
            <a:r>
              <a:rPr lang="en-GB" sz="1400" dirty="0">
                <a:latin typeface="Comic Sans MS" panose="030F0702030302020204" pitchFamily="66" charset="0"/>
              </a:rPr>
              <a:t>We will be looking at our topic ‘Once Upon a Time’. We will be exploring different skills through different Fairy Tale stories such as ‘Three Little Pigs’ ‘ Billy’s Goats Gruff’. We will completing fun projects such as, making our own junk model houses, and even some baking!</a:t>
            </a:r>
          </a:p>
        </p:txBody>
      </p:sp>
      <p:sp>
        <p:nvSpPr>
          <p:cNvPr id="8" name="TextBox 7">
            <a:extLst>
              <a:ext uri="{FF2B5EF4-FFF2-40B4-BE49-F238E27FC236}">
                <a16:creationId xmlns:a16="http://schemas.microsoft.com/office/drawing/2014/main" id="{72FEDC5C-34C0-4407-B6E7-84501B159950}"/>
              </a:ext>
            </a:extLst>
          </p:cNvPr>
          <p:cNvSpPr txBox="1"/>
          <p:nvPr/>
        </p:nvSpPr>
        <p:spPr>
          <a:xfrm>
            <a:off x="7325474" y="2959198"/>
            <a:ext cx="4506929" cy="3816429"/>
          </a:xfrm>
          <a:prstGeom prst="rect">
            <a:avLst/>
          </a:prstGeom>
          <a:noFill/>
          <a:ln>
            <a:solidFill>
              <a:schemeClr val="tx1"/>
            </a:solidFill>
          </a:ln>
        </p:spPr>
        <p:txBody>
          <a:bodyPr wrap="square" rtlCol="0">
            <a:spAutoFit/>
          </a:bodyPr>
          <a:lstStyle/>
          <a:p>
            <a:r>
              <a:rPr lang="en-GB" b="1" u="sng" dirty="0">
                <a:solidFill>
                  <a:srgbClr val="FF0000"/>
                </a:solidFill>
                <a:latin typeface="Comic Sans MS" panose="030F0702030302020204" pitchFamily="66" charset="0"/>
              </a:rPr>
              <a:t>Expressive Arts and Design</a:t>
            </a:r>
          </a:p>
          <a:p>
            <a:endParaRPr lang="en-GB" sz="1400" b="1" u="sng" dirty="0">
              <a:solidFill>
                <a:srgbClr val="00B050"/>
              </a:solidFill>
              <a:latin typeface="Comic Sans MS" panose="030F0702030302020204" pitchFamily="66" charset="0"/>
            </a:endParaRPr>
          </a:p>
          <a:p>
            <a:endParaRPr lang="en-GB" sz="1400" b="1" u="sng" dirty="0">
              <a:solidFill>
                <a:srgbClr val="00B050"/>
              </a:solidFill>
              <a:latin typeface="Comic Sans MS" panose="030F0702030302020204" pitchFamily="66" charset="0"/>
            </a:endParaRPr>
          </a:p>
          <a:p>
            <a:r>
              <a:rPr lang="en-GB" sz="1400" dirty="0">
                <a:latin typeface="Comic Sans MS" panose="030F0702030302020204" pitchFamily="66" charset="0"/>
              </a:rPr>
              <a:t>We will, as always be reminding the </a:t>
            </a:r>
            <a:br>
              <a:rPr lang="en-GB" sz="1400" dirty="0">
                <a:latin typeface="Comic Sans MS" panose="030F0702030302020204" pitchFamily="66" charset="0"/>
              </a:rPr>
            </a:br>
            <a:r>
              <a:rPr lang="en-GB" sz="1400" dirty="0">
                <a:latin typeface="Comic Sans MS" panose="030F0702030302020204" pitchFamily="66" charset="0"/>
              </a:rPr>
              <a:t>children about ‘Tool Safety’ and how we use and walk around with different tools safely.</a:t>
            </a:r>
          </a:p>
          <a:p>
            <a:endParaRPr lang="en-GB" sz="1400" b="1" u="sng" dirty="0">
              <a:solidFill>
                <a:srgbClr val="FF0000"/>
              </a:solidFill>
            </a:endParaRPr>
          </a:p>
          <a:p>
            <a:r>
              <a:rPr lang="en-GB" sz="1400" dirty="0">
                <a:latin typeface="Comic Sans MS" panose="030F0702030302020204" pitchFamily="66" charset="0"/>
              </a:rPr>
              <a:t>We will be focussing on making some independent choices about the resources we use to create our work and talk about our choices. We will be using different textures in creations and will combine medias for our determined outcome. </a:t>
            </a:r>
          </a:p>
          <a:p>
            <a:endParaRPr lang="en-GB" sz="1400" dirty="0">
              <a:latin typeface="Comic Sans MS" panose="030F0702030302020204" pitchFamily="66" charset="0"/>
            </a:endParaRPr>
          </a:p>
          <a:p>
            <a:pPr algn="ctr"/>
            <a:r>
              <a:rPr lang="en-GB" sz="1400" dirty="0">
                <a:latin typeface="Comic Sans MS" panose="030F0702030302020204" pitchFamily="66" charset="0"/>
              </a:rPr>
              <a:t>All these skills will help support the children when they have to design and make their own junk model houses and design the decoration to go onto their gingerbread!</a:t>
            </a:r>
            <a:endParaRPr lang="en-GB" sz="1500" dirty="0">
              <a:latin typeface="Comic Sans MS" panose="030F0702030302020204" pitchFamily="66" charset="0"/>
            </a:endParaRPr>
          </a:p>
        </p:txBody>
      </p:sp>
      <p:pic>
        <p:nvPicPr>
          <p:cNvPr id="11" name="Picture 10">
            <a:extLst>
              <a:ext uri="{FF2B5EF4-FFF2-40B4-BE49-F238E27FC236}">
                <a16:creationId xmlns:a16="http://schemas.microsoft.com/office/drawing/2014/main" id="{41FB7BB4-ED91-4BAF-A3F3-DEDE6D1F3552}"/>
              </a:ext>
            </a:extLst>
          </p:cNvPr>
          <p:cNvPicPr>
            <a:picLocks noChangeAspect="1"/>
          </p:cNvPicPr>
          <p:nvPr/>
        </p:nvPicPr>
        <p:blipFill>
          <a:blip r:embed="rId3"/>
          <a:stretch>
            <a:fillRect/>
          </a:stretch>
        </p:blipFill>
        <p:spPr>
          <a:xfrm rot="19124838">
            <a:off x="10953861" y="3200910"/>
            <a:ext cx="624530" cy="579645"/>
          </a:xfrm>
          <a:prstGeom prst="rect">
            <a:avLst/>
          </a:prstGeom>
        </p:spPr>
      </p:pic>
      <p:pic>
        <p:nvPicPr>
          <p:cNvPr id="2050" name="Picture 2" descr="Haunted House Junk model. | Junk modelling, Model homes, House">
            <a:extLst>
              <a:ext uri="{FF2B5EF4-FFF2-40B4-BE49-F238E27FC236}">
                <a16:creationId xmlns:a16="http://schemas.microsoft.com/office/drawing/2014/main" id="{6944098C-16D4-4765-AE93-A42A0BA22C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731" y="5728296"/>
            <a:ext cx="785320" cy="10470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Little Red Hen: Ladybird First Favourite Tales by Ronne Randall (1-Mar-2012) Hardcover">
            <a:extLst>
              <a:ext uri="{FF2B5EF4-FFF2-40B4-BE49-F238E27FC236}">
                <a16:creationId xmlns:a16="http://schemas.microsoft.com/office/drawing/2014/main" id="{853A16DE-86A3-45E8-B677-B919F7601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0623" y="236261"/>
            <a:ext cx="1907625" cy="19114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capacity? - Twinkl">
            <a:extLst>
              <a:ext uri="{FF2B5EF4-FFF2-40B4-BE49-F238E27FC236}">
                <a16:creationId xmlns:a16="http://schemas.microsoft.com/office/drawing/2014/main" id="{9A4B0EC1-42A5-4A11-8903-59C5CCFF7F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9495" y="1722964"/>
            <a:ext cx="1899486" cy="98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72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933DF663C974486E93E0145F36590" ma:contentTypeVersion="13" ma:contentTypeDescription="Create a new document." ma:contentTypeScope="" ma:versionID="5478f71f5aab9dc254cd052b1f947c7c">
  <xsd:schema xmlns:xsd="http://www.w3.org/2001/XMLSchema" xmlns:xs="http://www.w3.org/2001/XMLSchema" xmlns:p="http://schemas.microsoft.com/office/2006/metadata/properties" xmlns:ns3="b236c1c9-cc8b-47a1-9dda-14e373c8d3ad" xmlns:ns4="13d4be1b-db4c-486c-a1ea-6029e8b30494" targetNamespace="http://schemas.microsoft.com/office/2006/metadata/properties" ma:root="true" ma:fieldsID="e9ddffa34f23468af8c01735f485cf9c" ns3:_="" ns4:_="">
    <xsd:import namespace="b236c1c9-cc8b-47a1-9dda-14e373c8d3ad"/>
    <xsd:import namespace="13d4be1b-db4c-486c-a1ea-6029e8b3049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36c1c9-cc8b-47a1-9dda-14e373c8d3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d4be1b-db4c-486c-a1ea-6029e8b304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236c1c9-cc8b-47a1-9dda-14e373c8d3ad" xsi:nil="true"/>
  </documentManagement>
</p:properties>
</file>

<file path=customXml/itemProps1.xml><?xml version="1.0" encoding="utf-8"?>
<ds:datastoreItem xmlns:ds="http://schemas.openxmlformats.org/officeDocument/2006/customXml" ds:itemID="{F23AE072-00C5-423D-957C-4D5403FBDC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36c1c9-cc8b-47a1-9dda-14e373c8d3ad"/>
    <ds:schemaRef ds:uri="13d4be1b-db4c-486c-a1ea-6029e8b304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757DA5-D39E-4CE9-9674-4A5AE39C8469}">
  <ds:schemaRefs>
    <ds:schemaRef ds:uri="http://schemas.microsoft.com/sharepoint/v3/contenttype/forms"/>
  </ds:schemaRefs>
</ds:datastoreItem>
</file>

<file path=customXml/itemProps3.xml><?xml version="1.0" encoding="utf-8"?>
<ds:datastoreItem xmlns:ds="http://schemas.openxmlformats.org/officeDocument/2006/customXml" ds:itemID="{B3BB50B7-BEBE-4603-B40D-FB8F691E03A9}">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13d4be1b-db4c-486c-a1ea-6029e8b30494"/>
    <ds:schemaRef ds:uri="http://purl.org/dc/elements/1.1/"/>
    <ds:schemaRef ds:uri="b236c1c9-cc8b-47a1-9dda-14e373c8d3a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644</TotalTime>
  <Words>610</Words>
  <Application>Microsoft Office PowerPoint</Application>
  <PresentationFormat>Widescreen</PresentationFormat>
  <Paragraphs>50</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Hopkinson</dc:creator>
  <cp:lastModifiedBy>Laura Redmond</cp:lastModifiedBy>
  <cp:revision>23</cp:revision>
  <dcterms:created xsi:type="dcterms:W3CDTF">2022-10-23T19:53:13Z</dcterms:created>
  <dcterms:modified xsi:type="dcterms:W3CDTF">2024-12-23T08:33:47Z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0x010100CC0933DF663C974486E93E0145F36590</vt:lpwstr>
  </property>
</Properties>
</file>